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6" r:id="rId7"/>
    <p:sldId id="286" r:id="rId8"/>
    <p:sldId id="287" r:id="rId9"/>
    <p:sldId id="288" r:id="rId10"/>
    <p:sldId id="277" r:id="rId11"/>
    <p:sldId id="281" r:id="rId12"/>
    <p:sldId id="273" r:id="rId13"/>
    <p:sldId id="278" r:id="rId14"/>
    <p:sldId id="274" r:id="rId15"/>
    <p:sldId id="270" r:id="rId16"/>
    <p:sldId id="283" r:id="rId17"/>
    <p:sldId id="285" r:id="rId18"/>
    <p:sldId id="282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chelling" initials="SS" lastIdx="2" clrIdx="0">
    <p:extLst>
      <p:ext uri="{19B8F6BF-5375-455C-9EA6-DF929625EA0E}">
        <p15:presenceInfo xmlns:p15="http://schemas.microsoft.com/office/powerpoint/2012/main" userId="S::SSchelli@ci.lacey.wa.us::5452a80b-a6e0-4772-9324-b60490f62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5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6BF6-EB71-4291-8650-ACEF5149A12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AB32-F073-4CD0-954E-D1052A81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acey.municipal.codes/LMC/16.06.3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.lacey.wa.us/city-government/city-departments/community-and-economic-development/planning-zoning/zoning-map" TargetMode="External"/><Relationship Id="rId2" Type="http://schemas.openxmlformats.org/officeDocument/2006/relationships/hyperlink" Target="https://lacey.municipal.codes/LMC/1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i.lacey.wa.us/city-government/city-departments/community-and-economic-development/sign-regulations/temporary-signs" TargetMode="External"/><Relationship Id="rId5" Type="http://schemas.openxmlformats.org/officeDocument/2006/relationships/hyperlink" Target="http://www.ci.lacey.wa.us/city-government/city-departments/community-and-economic-development/sign-regulations/commercial-signs" TargetMode="External"/><Relationship Id="rId4" Type="http://schemas.openxmlformats.org/officeDocument/2006/relationships/hyperlink" Target="http://ci.lacey.wa.us/city-government/city-departments/community-and-economic-development/frequent-question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uild@ci.lacey.wa.us" TargetMode="External"/><Relationship Id="rId2" Type="http://schemas.openxmlformats.org/officeDocument/2006/relationships/hyperlink" Target="mailto:sschelli@ci.lacey.wa.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lanning@ci.lacey.wa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2535"/>
            <a:ext cx="9144000" cy="2507428"/>
          </a:xfrm>
        </p:spPr>
        <p:txBody>
          <a:bodyPr>
            <a:normAutofit/>
          </a:bodyPr>
          <a:lstStyle/>
          <a:p>
            <a:r>
              <a:rPr lang="en-US" dirty="0"/>
              <a:t>Considerations for siting your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953" y="3602038"/>
            <a:ext cx="11172305" cy="218362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Sarah Schelling, AICP, Senior Planner, City of Lacey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CFEE-FC23-4E9B-9C3E-DA81F1AE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8" y="965624"/>
            <a:ext cx="10940143" cy="1325563"/>
          </a:xfrm>
        </p:spPr>
        <p:txBody>
          <a:bodyPr/>
          <a:lstStyle/>
          <a:p>
            <a:pPr algn="ctr"/>
            <a:r>
              <a:rPr lang="en-US" dirty="0"/>
              <a:t>What type of Space?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342E-2BD5-47B7-8480-33DD7A7E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72" y="2148115"/>
            <a:ext cx="10515600" cy="3422878"/>
          </a:xfrm>
        </p:spPr>
        <p:txBody>
          <a:bodyPr>
            <a:normAutofit/>
          </a:bodyPr>
          <a:lstStyle/>
          <a:p>
            <a:r>
              <a:rPr lang="en-US" dirty="0"/>
              <a:t>Storefront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Street merchant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 occupation</a:t>
            </a:r>
          </a:p>
          <a:p>
            <a:endParaRPr lang="en-US" dirty="0"/>
          </a:p>
        </p:txBody>
      </p:sp>
      <p:pic>
        <p:nvPicPr>
          <p:cNvPr id="5" name="Picture 2" descr="16,151 Retail Storefront Photos - Free &amp;amp; Royalty-Free Stock Photos from  Dreamstime">
            <a:extLst>
              <a:ext uri="{FF2B5EF4-FFF2-40B4-BE49-F238E27FC236}">
                <a16:creationId xmlns:a16="http://schemas.microsoft.com/office/drawing/2014/main" id="{8C43576A-7B4B-46FA-8BC4-B731B5C0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34970"/>
            <a:ext cx="2438400" cy="1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0+ Free Food Truck &amp;amp; Food Images">
            <a:extLst>
              <a:ext uri="{FF2B5EF4-FFF2-40B4-BE49-F238E27FC236}">
                <a16:creationId xmlns:a16="http://schemas.microsoft.com/office/drawing/2014/main" id="{20131C65-C5D3-4C8E-8A30-829AA60A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148115"/>
            <a:ext cx="3389086" cy="33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77DF-1DCB-4233-828E-CE9E2288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1" y="1218065"/>
            <a:ext cx="4728029" cy="1009651"/>
          </a:xfrm>
        </p:spPr>
        <p:txBody>
          <a:bodyPr/>
          <a:lstStyle/>
          <a:p>
            <a:r>
              <a:rPr lang="en-US" dirty="0"/>
              <a:t>Storefront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223F-E4FB-4D70-A805-2C39030F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196"/>
            <a:ext cx="10515600" cy="3123747"/>
          </a:xfrm>
        </p:spPr>
        <p:txBody>
          <a:bodyPr/>
          <a:lstStyle/>
          <a:p>
            <a:r>
              <a:rPr lang="en-US" dirty="0"/>
              <a:t>Verify zoning district is appropriate for use </a:t>
            </a:r>
          </a:p>
          <a:p>
            <a:r>
              <a:rPr lang="en-US" dirty="0"/>
              <a:t>Existing building or new building</a:t>
            </a:r>
          </a:p>
          <a:p>
            <a:pPr lvl="1"/>
            <a:r>
              <a:rPr lang="en-US" dirty="0"/>
              <a:t>Tenant Improvement vs. site plan review(land use approval)</a:t>
            </a:r>
          </a:p>
          <a:p>
            <a:r>
              <a:rPr lang="en-US" dirty="0" err="1"/>
              <a:t>Presubmission</a:t>
            </a:r>
            <a:r>
              <a:rPr lang="en-US" dirty="0"/>
              <a:t> conference </a:t>
            </a:r>
          </a:p>
          <a:p>
            <a:pPr lvl="1"/>
            <a:r>
              <a:rPr lang="en-US" dirty="0"/>
              <a:t>Required for some permit applications </a:t>
            </a:r>
          </a:p>
          <a:p>
            <a:pPr lvl="1"/>
            <a:r>
              <a:rPr lang="en-US" dirty="0"/>
              <a:t>Free! (at the City of Lacey – other jurisdictions may charge a fee)</a:t>
            </a:r>
          </a:p>
        </p:txBody>
      </p:sp>
    </p:spTree>
    <p:extLst>
      <p:ext uri="{BB962C8B-B14F-4D97-AF65-F5344CB8AC3E}">
        <p14:creationId xmlns:p14="http://schemas.microsoft.com/office/powerpoint/2010/main" val="5185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14" y="4357556"/>
            <a:ext cx="2095500" cy="206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37" y="742091"/>
            <a:ext cx="10515600" cy="1325563"/>
          </a:xfrm>
        </p:spPr>
        <p:txBody>
          <a:bodyPr/>
          <a:lstStyle/>
          <a:p>
            <a:r>
              <a:rPr lang="en-US" dirty="0"/>
              <a:t>Home Occupations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920"/>
            <a:ext cx="10515600" cy="4351338"/>
          </a:xfrm>
        </p:spPr>
        <p:txBody>
          <a:bodyPr/>
          <a:lstStyle/>
          <a:p>
            <a:r>
              <a:rPr lang="en-US" dirty="0"/>
              <a:t>Considering a home occupation until a storefront comes available? 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Know the City regulations surrounding home occupations</a:t>
            </a:r>
          </a:p>
          <a:p>
            <a:pPr lvl="3"/>
            <a:r>
              <a:rPr lang="en-US" dirty="0"/>
              <a:t>Size limitations</a:t>
            </a:r>
          </a:p>
          <a:p>
            <a:pPr lvl="3"/>
            <a:r>
              <a:rPr lang="en-US" dirty="0"/>
              <a:t>Staff restrictions </a:t>
            </a:r>
          </a:p>
          <a:p>
            <a:pPr lvl="3"/>
            <a:r>
              <a:rPr lang="en-US" dirty="0"/>
              <a:t>Signage limitations</a:t>
            </a:r>
          </a:p>
          <a:p>
            <a:pPr lvl="3"/>
            <a:r>
              <a:rPr lang="en-US" dirty="0"/>
              <a:t>Parking requirements</a:t>
            </a:r>
          </a:p>
          <a:p>
            <a:pPr lvl="3"/>
            <a:r>
              <a:rPr lang="en-US" dirty="0"/>
              <a:t>Qualifying businesses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49" y="2472651"/>
            <a:ext cx="2828880" cy="1884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4"/>
          <a:stretch/>
        </p:blipFill>
        <p:spPr>
          <a:xfrm>
            <a:off x="5849655" y="3506114"/>
            <a:ext cx="2725259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E2D7-076D-4099-962B-98E48824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710" y="959485"/>
            <a:ext cx="6076950" cy="1200785"/>
          </a:xfrm>
        </p:spPr>
        <p:txBody>
          <a:bodyPr/>
          <a:lstStyle/>
          <a:p>
            <a:r>
              <a:rPr lang="en-US" dirty="0"/>
              <a:t>Home Occupations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1C45-83DC-4EA4-8A11-7CA3DEDC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60270"/>
            <a:ext cx="10515600" cy="3101159"/>
          </a:xfrm>
        </p:spPr>
        <p:txBody>
          <a:bodyPr/>
          <a:lstStyle/>
          <a:p>
            <a:r>
              <a:rPr lang="en-US" dirty="0"/>
              <a:t>Opportunity to use your home as a place of livelihood for provided certain criteria can be met: </a:t>
            </a:r>
          </a:p>
          <a:p>
            <a:r>
              <a:rPr lang="en-US" b="0" i="0" dirty="0">
                <a:solidFill>
                  <a:srgbClr val="14140C"/>
                </a:solidFill>
                <a:effectLst/>
                <a:latin typeface="Arial" panose="020B0604020202020204" pitchFamily="34" charset="0"/>
              </a:rPr>
              <a:t>twenty-five percent of the total </a:t>
            </a:r>
            <a:r>
              <a:rPr lang="en-US" b="0" i="0" u="none" strike="noStrike" dirty="0">
                <a:solidFill>
                  <a:srgbClr val="084164"/>
                </a:solidFill>
                <a:effectLst/>
                <a:latin typeface="Arial" panose="020B0604020202020204" pitchFamily="34" charset="0"/>
                <a:hlinkClick r:id="rId2"/>
              </a:rPr>
              <a:t>floor area</a:t>
            </a:r>
            <a:r>
              <a:rPr lang="en-US" b="0" i="0" dirty="0">
                <a:solidFill>
                  <a:srgbClr val="14140C"/>
                </a:solidFill>
                <a:effectLst/>
                <a:latin typeface="Arial" panose="020B0604020202020204" pitchFamily="34" charset="0"/>
              </a:rPr>
              <a:t> of the residence </a:t>
            </a:r>
            <a:r>
              <a:rPr lang="en-US" dirty="0">
                <a:solidFill>
                  <a:srgbClr val="14140C"/>
                </a:solidFill>
                <a:latin typeface="Arial" panose="020B0604020202020204" pitchFamily="34" charset="0"/>
              </a:rPr>
              <a:t>and no more than</a:t>
            </a:r>
            <a:r>
              <a:rPr lang="en-US" b="0" i="0" dirty="0">
                <a:solidFill>
                  <a:srgbClr val="14140C"/>
                </a:solidFill>
                <a:effectLst/>
                <a:latin typeface="Arial" panose="020B0604020202020204" pitchFamily="34" charset="0"/>
              </a:rPr>
              <a:t> four hundred square feet.</a:t>
            </a:r>
          </a:p>
          <a:p>
            <a:r>
              <a:rPr lang="en-US" b="0" i="0" dirty="0">
                <a:solidFill>
                  <a:srgbClr val="14140C"/>
                </a:solidFill>
                <a:effectLst/>
                <a:latin typeface="Arial" panose="020B0604020202020204" pitchFamily="34" charset="0"/>
              </a:rPr>
              <a:t>no noise, air pollutants, waste products or other effects detrimental to the environment or the neighborhood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7" y="3951742"/>
            <a:ext cx="2685183" cy="198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129" y="702479"/>
            <a:ext cx="8151327" cy="1325563"/>
          </a:xfrm>
        </p:spPr>
        <p:txBody>
          <a:bodyPr/>
          <a:lstStyle/>
          <a:p>
            <a:r>
              <a:rPr lang="en-US" dirty="0"/>
              <a:t>Street Merchants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932"/>
            <a:ext cx="10515600" cy="4351338"/>
          </a:xfrm>
        </p:spPr>
        <p:txBody>
          <a:bodyPr/>
          <a:lstStyle/>
          <a:p>
            <a:r>
              <a:rPr lang="en-US" dirty="0"/>
              <a:t>Considering opening up a food truck or other mobile business?</a:t>
            </a:r>
          </a:p>
          <a:p>
            <a:pPr lvl="1"/>
            <a:r>
              <a:rPr lang="en-US" dirty="0"/>
              <a:t>Again… know the City regulations</a:t>
            </a:r>
          </a:p>
          <a:p>
            <a:pPr lvl="2"/>
            <a:r>
              <a:rPr lang="en-US" dirty="0"/>
              <a:t>Location restrictions</a:t>
            </a:r>
          </a:p>
          <a:p>
            <a:pPr lvl="2"/>
            <a:r>
              <a:rPr lang="en-US" dirty="0"/>
              <a:t>Design standards</a:t>
            </a:r>
          </a:p>
          <a:p>
            <a:pPr lvl="2"/>
            <a:r>
              <a:rPr lang="en-US" dirty="0"/>
              <a:t>Signage standards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			Visit the Planning Department of your local jurisdiction to 				have your questions answered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38" y="2730052"/>
            <a:ext cx="2824062" cy="16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8" y="2279530"/>
            <a:ext cx="4299436" cy="2711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624" y="1027906"/>
            <a:ext cx="10515600" cy="1325563"/>
          </a:xfrm>
        </p:spPr>
        <p:txBody>
          <a:bodyPr/>
          <a:lstStyle/>
          <a:p>
            <a:r>
              <a:rPr lang="en-US" dirty="0"/>
              <a:t>Other regulatory considerations…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Signage </a:t>
            </a:r>
            <a:br>
              <a:rPr lang="en-US" dirty="0"/>
            </a:br>
            <a:r>
              <a:rPr lang="en-US" dirty="0"/>
              <a:t>	know what is permitted and what is not when considering a	location (especially if the location is out of the way, or back from 	the roadway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" r="48692"/>
          <a:stretch/>
        </p:blipFill>
        <p:spPr>
          <a:xfrm>
            <a:off x="1387127" y="3914416"/>
            <a:ext cx="2520994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-13572" r="35839" b="13572"/>
          <a:stretch/>
        </p:blipFill>
        <p:spPr>
          <a:xfrm>
            <a:off x="4090987" y="3635375"/>
            <a:ext cx="2447599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A834-FE9F-415B-8077-22B8DF95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462"/>
            <a:ext cx="10515600" cy="1325563"/>
          </a:xfrm>
        </p:spPr>
        <p:txBody>
          <a:bodyPr/>
          <a:lstStyle/>
          <a:p>
            <a:r>
              <a:rPr lang="en-US" dirty="0"/>
              <a:t>Commercial Sign Regulations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EF5F-916B-4BA8-81E0-894E3CD3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025"/>
            <a:ext cx="10515600" cy="3573689"/>
          </a:xfrm>
        </p:spPr>
        <p:txBody>
          <a:bodyPr/>
          <a:lstStyle/>
          <a:p>
            <a:r>
              <a:rPr lang="en-US" dirty="0"/>
              <a:t>Wall signs</a:t>
            </a:r>
          </a:p>
          <a:p>
            <a:pPr lvl="1"/>
            <a:r>
              <a:rPr lang="en-US" dirty="0"/>
              <a:t>Determined by size of building or tenant space wall</a:t>
            </a:r>
          </a:p>
          <a:p>
            <a:r>
              <a:rPr lang="en-US" dirty="0"/>
              <a:t>Monument sign (or space on a monument)</a:t>
            </a:r>
          </a:p>
          <a:p>
            <a:pPr lvl="1"/>
            <a:r>
              <a:rPr lang="en-US" dirty="0"/>
              <a:t>Size dependent on parcel frontage (additional size for dark color and/or unique designs)</a:t>
            </a:r>
          </a:p>
          <a:p>
            <a:r>
              <a:rPr lang="en-US" dirty="0"/>
              <a:t>Temporary signs </a:t>
            </a:r>
          </a:p>
          <a:p>
            <a:pPr lvl="1"/>
            <a:r>
              <a:rPr lang="en-US" dirty="0"/>
              <a:t>Sandwich boards, banners, flags (permitted for certain uses or certain timeframes) </a:t>
            </a:r>
          </a:p>
        </p:txBody>
      </p:sp>
    </p:spTree>
    <p:extLst>
      <p:ext uri="{BB962C8B-B14F-4D97-AF65-F5344CB8AC3E}">
        <p14:creationId xmlns:p14="http://schemas.microsoft.com/office/powerpoint/2010/main" val="15079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1110-1E9B-43A5-A383-0BB4FCB0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182"/>
            <a:ext cx="10515600" cy="1325563"/>
          </a:xfrm>
        </p:spPr>
        <p:txBody>
          <a:bodyPr/>
          <a:lstStyle/>
          <a:p>
            <a:r>
              <a:rPr lang="en-US" dirty="0"/>
              <a:t>A Business License is Required!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9D9F-D574-4C68-95B2-148910C4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7713"/>
            <a:ext cx="10515600" cy="11684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https://dor.wa.gov/open-business/apply-business-license</a:t>
            </a:r>
          </a:p>
        </p:txBody>
      </p:sp>
    </p:spTree>
    <p:extLst>
      <p:ext uri="{BB962C8B-B14F-4D97-AF65-F5344CB8AC3E}">
        <p14:creationId xmlns:p14="http://schemas.microsoft.com/office/powerpoint/2010/main" val="5216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D9E3-42F4-436D-8B1E-DED40FDE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597"/>
            <a:ext cx="10515600" cy="1147762"/>
          </a:xfrm>
        </p:spPr>
        <p:txBody>
          <a:bodyPr/>
          <a:lstStyle/>
          <a:p>
            <a:r>
              <a:rPr lang="en-US" dirty="0"/>
              <a:t>Zoning and permitting 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92B2B-294E-4711-A69E-D3E6DD09C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4359"/>
            <a:ext cx="10515600" cy="423272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https://lacey.municipal.codes/LMC/16</a:t>
            </a:r>
            <a:endParaRPr lang="en-US" dirty="0"/>
          </a:p>
          <a:p>
            <a:r>
              <a:rPr lang="en-US" dirty="0"/>
              <a:t>	(Title 16 of the Lacey Municipal Code – Zoning Chapters)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http://ci.lacey.wa.us/city-government/city-departments/community-and-economic-development/planning-zoning/zoning-map</a:t>
            </a:r>
            <a:endParaRPr lang="en-US" dirty="0"/>
          </a:p>
          <a:p>
            <a:pPr lvl="1"/>
            <a:r>
              <a:rPr lang="en-US" dirty="0"/>
              <a:t>	(Link to interactive zoning map to check property zoning)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http://ci.lacey.wa.us/city-government/city-departments/community-and-economic-development/frequent-questions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	Frequent questions related to permitting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http://www.ci.lacey.wa.us/city-government/city-departments/community-and-economic-development/sign-regulations/commercial-signs</a:t>
            </a:r>
            <a:endParaRPr lang="en-US" dirty="0"/>
          </a:p>
          <a:p>
            <a:pPr lvl="1"/>
            <a:r>
              <a:rPr lang="en-US" dirty="0"/>
              <a:t>	Commercial sign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http://www.ci.lacey.wa.us/city-government/city-departments/community-and-economic-development/sign-regulations/temporary-signs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	Temporary sign information 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5152"/>
            <a:ext cx="10515600" cy="2761860"/>
          </a:xfrm>
        </p:spPr>
        <p:txBody>
          <a:bodyPr/>
          <a:lstStyle/>
          <a:p>
            <a:pPr algn="ctr"/>
            <a:r>
              <a:rPr lang="en-US" dirty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3029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13121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Sarah Schelling, AICP, Senior Planner, City of Lacey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4205"/>
            <a:ext cx="10515600" cy="4351338"/>
          </a:xfrm>
        </p:spPr>
        <p:txBody>
          <a:bodyPr/>
          <a:lstStyle/>
          <a:p>
            <a:r>
              <a:rPr lang="en-US" dirty="0"/>
              <a:t>Works with Property owners seeking to develop or redevelop their property</a:t>
            </a:r>
          </a:p>
          <a:p>
            <a:r>
              <a:rPr lang="en-US" dirty="0"/>
              <a:t>Works with citizens on land use issues</a:t>
            </a:r>
          </a:p>
          <a:p>
            <a:r>
              <a:rPr lang="en-US" dirty="0"/>
              <a:t>Serves as subject matter expert for citizens, elected officials, and staff</a:t>
            </a:r>
          </a:p>
          <a:p>
            <a:r>
              <a:rPr lang="en-US" dirty="0"/>
              <a:t>Works with businesses to ensure that the site they’re considering will work for them</a:t>
            </a:r>
          </a:p>
          <a:p>
            <a:pPr lvl="1"/>
            <a:r>
              <a:rPr lang="en-US" dirty="0"/>
              <a:t>Zoning</a:t>
            </a:r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/>
              <a:t>Site development and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49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 ARE here to help!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85" y="2026095"/>
            <a:ext cx="3683001" cy="28058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Sarah Schelling, AICP</a:t>
            </a:r>
          </a:p>
          <a:p>
            <a:pPr marL="0" indent="0">
              <a:buNone/>
            </a:pPr>
            <a:r>
              <a:rPr lang="en-US" dirty="0"/>
              <a:t>Senior Planner</a:t>
            </a:r>
          </a:p>
          <a:p>
            <a:pPr marL="0" indent="0">
              <a:buNone/>
            </a:pPr>
            <a:r>
              <a:rPr lang="en-US" dirty="0"/>
              <a:t>City of Lacey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sschelli@ci.lacey.wa.us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(360) 438-2689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B8A8D98-A9B4-44F6-800F-9BDFC5B6E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71" y="2205945"/>
            <a:ext cx="6296090" cy="35199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Department of Community and Economic Development </a:t>
            </a:r>
          </a:p>
          <a:p>
            <a:pPr marL="0" indent="0">
              <a:buNone/>
            </a:pPr>
            <a:r>
              <a:rPr lang="en-US" b="1" dirty="0"/>
              <a:t>(360)491-5642 </a:t>
            </a:r>
            <a:r>
              <a:rPr lang="en-US" i="1" dirty="0"/>
              <a:t>(for general building permit and planning questions)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build@ci.lacey.wa.us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plan@ci.lacey.wa.us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DAC7EEF-BAC9-4832-B6F7-EA0C16C6B8AA}"/>
              </a:ext>
            </a:extLst>
          </p:cNvPr>
          <p:cNvSpPr txBox="1">
            <a:spLocks/>
          </p:cNvSpPr>
          <p:nvPr/>
        </p:nvSpPr>
        <p:spPr>
          <a:xfrm>
            <a:off x="910771" y="5063105"/>
            <a:ext cx="100402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https://www.locationlocationlacey.com/</a:t>
            </a:r>
          </a:p>
        </p:txBody>
      </p:sp>
    </p:spTree>
    <p:extLst>
      <p:ext uri="{BB962C8B-B14F-4D97-AF65-F5344CB8AC3E}">
        <p14:creationId xmlns:p14="http://schemas.microsoft.com/office/powerpoint/2010/main" val="4021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6944" y="1961803"/>
            <a:ext cx="90608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NOT execute a lease or purchase agreement until you determine that the site that you’re considering is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Viable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Zoning permits your type of business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Your business will fit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Cost of any required modifications are within your budget!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0" y="301336"/>
            <a:ext cx="2209800" cy="43434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2136371" y="143101"/>
            <a:ext cx="3674225" cy="55695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Warning, Warning!  Danger, Danger!</a:t>
            </a:r>
          </a:p>
        </p:txBody>
      </p:sp>
    </p:spTree>
    <p:extLst>
      <p:ext uri="{BB962C8B-B14F-4D97-AF65-F5344CB8AC3E}">
        <p14:creationId xmlns:p14="http://schemas.microsoft.com/office/powerpoint/2010/main" val="7623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1492"/>
            <a:ext cx="10515600" cy="1325563"/>
          </a:xfrm>
        </p:spPr>
        <p:txBody>
          <a:bodyPr/>
          <a:lstStyle/>
          <a:p>
            <a:r>
              <a:rPr lang="en-US" dirty="0"/>
              <a:t>But how do you know 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2211"/>
            <a:ext cx="10515600" cy="303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Contact a friendly, knowledgeable, and helpful Planner…</a:t>
            </a:r>
          </a:p>
        </p:txBody>
      </p:sp>
    </p:spTree>
    <p:extLst>
      <p:ext uri="{BB962C8B-B14F-4D97-AF65-F5344CB8AC3E}">
        <p14:creationId xmlns:p14="http://schemas.microsoft.com/office/powerpoint/2010/main" val="9208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8896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What Planners do to help businesses once they have a site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3172"/>
            <a:ext cx="10515600" cy="3874338"/>
          </a:xfrm>
        </p:spPr>
        <p:txBody>
          <a:bodyPr>
            <a:normAutofit/>
          </a:bodyPr>
          <a:lstStyle/>
          <a:p>
            <a:r>
              <a:rPr lang="en-US" sz="3600" dirty="0"/>
              <a:t>Answer questions of Zoning and Use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Listen and talk through potential issues and solutions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FREE </a:t>
            </a:r>
            <a:r>
              <a:rPr lang="en-US" sz="3600" dirty="0" err="1"/>
              <a:t>presubmission</a:t>
            </a:r>
            <a:r>
              <a:rPr lang="en-US" sz="3600" dirty="0"/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3689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262A-4D65-4086-8B23-781AF048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19" y="1161537"/>
            <a:ext cx="10477028" cy="769031"/>
          </a:xfrm>
        </p:spPr>
        <p:txBody>
          <a:bodyPr/>
          <a:lstStyle/>
          <a:p>
            <a:r>
              <a:rPr lang="en-US" dirty="0" smtClean="0"/>
              <a:t>What zones work with my business?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81338-082A-4D5C-9A9A-BCF23A0648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48" y="1930568"/>
            <a:ext cx="2410483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59404-3629-412B-9C51-F9336F1C4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183" y="2336442"/>
            <a:ext cx="5181600" cy="3539589"/>
          </a:xfrm>
        </p:spPr>
        <p:txBody>
          <a:bodyPr/>
          <a:lstStyle/>
          <a:p>
            <a:r>
              <a:rPr lang="en-US" dirty="0"/>
              <a:t>Depends on desired </a:t>
            </a:r>
            <a:r>
              <a:rPr lang="en-US" dirty="0" smtClean="0"/>
              <a:t>location and type of business</a:t>
            </a:r>
            <a:endParaRPr lang="en-US" dirty="0"/>
          </a:p>
          <a:p>
            <a:r>
              <a:rPr lang="en-US" dirty="0"/>
              <a:t>Commercial districts are located throughout the City</a:t>
            </a:r>
          </a:p>
          <a:p>
            <a:r>
              <a:rPr lang="en-US" dirty="0"/>
              <a:t>Found a site? check in with the City to verify zoning compatibility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773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BD96-25D5-44C9-AB23-AE82008E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locate?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6F1CE-6297-453B-8972-7CC389CCA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146" y="2375807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Woodland District </a:t>
            </a:r>
          </a:p>
          <a:p>
            <a:pPr lvl="1"/>
            <a:r>
              <a:rPr lang="en-US" dirty="0"/>
              <a:t>(High design standards for new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Business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Zones are appropriate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and large scale retail and commercial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Professional and personal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Restaurants, recreation, and entertainment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light warehousing and manufacturing in limited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BA1F5-1598-4918-B197-424BE5DDC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72" y="1602379"/>
            <a:ext cx="5237018" cy="472162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14387-2073-42B1-81F1-B27B4DC2AE5B}"/>
              </a:ext>
            </a:extLst>
          </p:cNvPr>
          <p:cNvSpPr txBox="1"/>
          <p:nvPr/>
        </p:nvSpPr>
        <p:spPr>
          <a:xfrm flipH="1">
            <a:off x="7094992" y="5684322"/>
            <a:ext cx="21689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cap="small" dirty="0"/>
              <a:t>Central Lacey Area </a:t>
            </a:r>
          </a:p>
        </p:txBody>
      </p:sp>
    </p:spTree>
    <p:extLst>
      <p:ext uri="{BB962C8B-B14F-4D97-AF65-F5344CB8AC3E}">
        <p14:creationId xmlns:p14="http://schemas.microsoft.com/office/powerpoint/2010/main" val="16440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BD96-25D5-44C9-AB23-AE82008E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locate?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6F1CE-6297-453B-8972-7CC389CCA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146" y="2140857"/>
            <a:ext cx="4125911" cy="40465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Hawks Prairie Business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Commercial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Mixed Use High Density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industrial zoning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and Neighborhood Commercial Zone</a:t>
            </a:r>
          </a:p>
          <a:p>
            <a:r>
              <a:rPr lang="en-US" dirty="0"/>
              <a:t>Zones are appropriate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and large scale retail and commercial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Professional and personal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Restaurants, recreation, and entertainment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Light industrial activities (manufacturing, warehousing, distribution in zones north of Interstate 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Neighborhood and Community Commercial zones are for uses compatible with residential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8826B42-7CCB-45F0-A06F-E356F724F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0" y="1624695"/>
            <a:ext cx="5108171" cy="465097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14387-2073-42B1-81F1-B27B4DC2AE5B}"/>
              </a:ext>
            </a:extLst>
          </p:cNvPr>
          <p:cNvSpPr txBox="1"/>
          <p:nvPr/>
        </p:nvSpPr>
        <p:spPr>
          <a:xfrm flipH="1">
            <a:off x="6774291" y="3839934"/>
            <a:ext cx="21689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cap="small" dirty="0"/>
              <a:t>Hawks Prairie Area </a:t>
            </a:r>
          </a:p>
        </p:txBody>
      </p:sp>
    </p:spTree>
    <p:extLst>
      <p:ext uri="{BB962C8B-B14F-4D97-AF65-F5344CB8AC3E}">
        <p14:creationId xmlns:p14="http://schemas.microsoft.com/office/powerpoint/2010/main" val="34686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BD96-25D5-44C9-AB23-AE82008E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locate?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6F1CE-6297-453B-8972-7CC389CCA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146" y="2375807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Office </a:t>
            </a:r>
          </a:p>
          <a:p>
            <a:r>
              <a:rPr lang="en-US" dirty="0"/>
              <a:t>Zones are appropriate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Smaller scale retail and commercial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Professional and personal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Restaurants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Uses compatible and complementary to nearby residential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B03D1B-B88E-46FC-88E8-5954E0D02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28" y="1393825"/>
            <a:ext cx="5398852" cy="4873625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508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14387-2073-42B1-81F1-B27B4DC2AE5B}"/>
              </a:ext>
            </a:extLst>
          </p:cNvPr>
          <p:cNvSpPr txBox="1"/>
          <p:nvPr/>
        </p:nvSpPr>
        <p:spPr>
          <a:xfrm flipH="1">
            <a:off x="7695948" y="5218668"/>
            <a:ext cx="29067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cap="small" dirty="0"/>
              <a:t>South Lacey – College and Yelm Highway Area </a:t>
            </a:r>
          </a:p>
        </p:txBody>
      </p:sp>
    </p:spTree>
    <p:extLst>
      <p:ext uri="{BB962C8B-B14F-4D97-AF65-F5344CB8AC3E}">
        <p14:creationId xmlns:p14="http://schemas.microsoft.com/office/powerpoint/2010/main" val="20359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778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Considerations for siting your business</vt:lpstr>
      <vt:lpstr>Sarah Schelling, AICP, Senior Planner, City of Lacey </vt:lpstr>
      <vt:lpstr>PowerPoint Presentation</vt:lpstr>
      <vt:lpstr>But how do you know ???</vt:lpstr>
      <vt:lpstr>What Planners do to help businesses once they have a site in mind</vt:lpstr>
      <vt:lpstr>What zones work with my business?</vt:lpstr>
      <vt:lpstr>Where to locate?</vt:lpstr>
      <vt:lpstr>Where to locate?</vt:lpstr>
      <vt:lpstr>Where to locate?</vt:lpstr>
      <vt:lpstr>What type of Space? </vt:lpstr>
      <vt:lpstr>Storefront </vt:lpstr>
      <vt:lpstr>Home Occupations </vt:lpstr>
      <vt:lpstr>Home Occupations con’t.</vt:lpstr>
      <vt:lpstr>Street Merchants </vt:lpstr>
      <vt:lpstr>Other regulatory considerations… </vt:lpstr>
      <vt:lpstr>Commercial Sign Regulations </vt:lpstr>
      <vt:lpstr>A Business License is Required!</vt:lpstr>
      <vt:lpstr>Zoning and permitting resources </vt:lpstr>
      <vt:lpstr>What questions do you have?</vt:lpstr>
      <vt:lpstr>We ARE here to help!</vt:lpstr>
    </vt:vector>
  </TitlesOfParts>
  <Company>City of Lacey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Smith</dc:creator>
  <cp:lastModifiedBy>Wesley Nguyen</cp:lastModifiedBy>
  <cp:revision>54</cp:revision>
  <dcterms:created xsi:type="dcterms:W3CDTF">2017-08-21T20:58:15Z</dcterms:created>
  <dcterms:modified xsi:type="dcterms:W3CDTF">2022-02-22T20:07:10Z</dcterms:modified>
  <cp:contentStatus/>
</cp:coreProperties>
</file>